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4"/>
    <p:sldMasterId id="2147483668" r:id="rId5"/>
  </p:sldMasterIdLst>
  <p:notesMasterIdLst>
    <p:notesMasterId r:id="rId18"/>
  </p:notesMasterIdLst>
  <p:sldIdLst>
    <p:sldId id="256" r:id="rId6"/>
    <p:sldId id="283" r:id="rId7"/>
    <p:sldId id="284" r:id="rId8"/>
    <p:sldId id="285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86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700"/>
    <a:srgbClr val="575756"/>
    <a:srgbClr val="0059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5" autoAdjust="0"/>
    <p:restoredTop sz="90794" autoAdjust="0"/>
  </p:normalViewPr>
  <p:slideViewPr>
    <p:cSldViewPr snapToGrid="0" showGuides="1">
      <p:cViewPr varScale="1">
        <p:scale>
          <a:sx n="101" d="100"/>
          <a:sy n="101" d="100"/>
        </p:scale>
        <p:origin x="1152" y="11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6" d="100"/>
          <a:sy n="126" d="100"/>
        </p:scale>
        <p:origin x="1180" y="8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39E342-F6A9-4F29-9B27-B9C233E73F2C}" type="datetimeFigureOut">
              <a:rPr lang="de-DE" smtClean="0"/>
              <a:t>20.12.2024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6CFAF-25DC-4335-BB6F-0DF8AAA92CE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1255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955220B0-981B-4B91-8046-7C7E0856AB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00" y="3372107"/>
            <a:ext cx="5368925" cy="165477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r">
              <a:lnSpc>
                <a:spcPct val="80000"/>
              </a:lnSpc>
              <a:buNone/>
              <a:defRPr sz="3600" i="1">
                <a:solidFill>
                  <a:srgbClr val="00599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DFEA872E-0143-412F-8A3E-399C96D85C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21725" y="6231025"/>
            <a:ext cx="2743200" cy="36512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600">
                <a:solidFill>
                  <a:srgbClr val="00599C"/>
                </a:solidFill>
              </a:defRPr>
            </a:lvl1pPr>
          </a:lstStyle>
          <a:p>
            <a:fld id="{54E47B7E-1879-468C-AC6C-74FE3DD743D1}" type="datetime1">
              <a:rPr lang="de-DE" smtClean="0"/>
              <a:pPr/>
              <a:t>20.12.2024</a:t>
            </a:fld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99ABBF9E-483A-49E3-B63F-F34D49842C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5160963"/>
            <a:ext cx="5368925" cy="5524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600" b="1" i="1" baseline="0">
                <a:solidFill>
                  <a:srgbClr val="575756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94525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/>
  <p:extLst>
    <p:ext uri="{DCECCB84-F9BA-43D5-87BE-67443E8EF086}">
      <p15:sldGuideLst xmlns:p15="http://schemas.microsoft.com/office/powerpoint/2012/main">
        <p15:guide id="1" orient="horz" pos="2092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31">
          <p15:clr>
            <a:srgbClr val="FBAE40"/>
          </p15:clr>
        </p15:guide>
        <p15:guide id="4" orient="horz" pos="4085">
          <p15:clr>
            <a:srgbClr val="FBAE40"/>
          </p15:clr>
        </p15:guide>
        <p15:guide id="5" pos="234">
          <p15:clr>
            <a:srgbClr val="FBAE40"/>
          </p15:clr>
        </p15:guide>
        <p15:guide id="6" pos="7222">
          <p15:clr>
            <a:srgbClr val="FBAE40"/>
          </p15:clr>
        </p15:guide>
        <p15:guide id="7" orient="horz" pos="325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Aufz.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8" y="1770960"/>
            <a:ext cx="5402103" cy="16099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/>
          </a:p>
        </p:txBody>
      </p:sp>
      <p:sp>
        <p:nvSpPr>
          <p:cNvPr id="23" name="Textplatzhalter 15"/>
          <p:cNvSpPr>
            <a:spLocks noGrp="1"/>
          </p:cNvSpPr>
          <p:nvPr>
            <p:ph type="body" sz="quarter" idx="20"/>
          </p:nvPr>
        </p:nvSpPr>
        <p:spPr>
          <a:xfrm>
            <a:off x="632884" y="3541926"/>
            <a:ext cx="5401253" cy="2969489"/>
          </a:xfrm>
          <a:prstGeom prst="rect">
            <a:avLst/>
          </a:prstGeom>
        </p:spPr>
        <p:txBody>
          <a:bodyPr/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6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6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6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6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6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6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5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Foliennummernplatzhalter 10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35EDBF-F42E-4A47-ACDB-0E72DDFC05E8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2015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955220B0-981B-4B91-8046-7C7E0856AB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00" y="3372107"/>
            <a:ext cx="5368925" cy="165477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r">
              <a:lnSpc>
                <a:spcPct val="80000"/>
              </a:lnSpc>
              <a:buNone/>
              <a:defRPr sz="3600" i="1">
                <a:solidFill>
                  <a:srgbClr val="00599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DFEA872E-0143-412F-8A3E-399C96D85C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21725" y="6231025"/>
            <a:ext cx="2743200" cy="36512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600">
                <a:solidFill>
                  <a:srgbClr val="00599C"/>
                </a:solidFill>
              </a:defRPr>
            </a:lvl1pPr>
          </a:lstStyle>
          <a:p>
            <a:fld id="{54E47B7E-1879-468C-AC6C-74FE3DD743D1}" type="datetime1">
              <a:rPr lang="de-DE" smtClean="0"/>
              <a:pPr/>
              <a:t>20.12.2024</a:t>
            </a:fld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99ABBF9E-483A-49E3-B63F-F34D49842C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5160963"/>
            <a:ext cx="5368925" cy="5524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600" b="1" i="1" baseline="0">
                <a:solidFill>
                  <a:srgbClr val="575756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7122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/>
  <p:extLst>
    <p:ext uri="{DCECCB84-F9BA-43D5-87BE-67443E8EF086}">
      <p15:sldGuideLst xmlns:p15="http://schemas.microsoft.com/office/powerpoint/2012/main">
        <p15:guide id="1" orient="horz" pos="2092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31">
          <p15:clr>
            <a:srgbClr val="FBAE40"/>
          </p15:clr>
        </p15:guide>
        <p15:guide id="4" orient="horz" pos="4085">
          <p15:clr>
            <a:srgbClr val="FBAE40"/>
          </p15:clr>
        </p15:guide>
        <p15:guide id="5" pos="234">
          <p15:clr>
            <a:srgbClr val="FBAE40"/>
          </p15:clr>
        </p15:guide>
        <p15:guide id="6" pos="7222">
          <p15:clr>
            <a:srgbClr val="FBAE40"/>
          </p15:clr>
        </p15:guide>
        <p15:guide id="7" orient="horz" pos="325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Foliennummernplatzhalt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D8FB2E-9454-CC40-B155-B924620EFC86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224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3" y="1770964"/>
            <a:ext cx="11064000" cy="47404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15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5" name="Foliennummernplatzhalt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A07125-F287-674A-B4D8-FED3251FDE20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3675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3" y="1770960"/>
            <a:ext cx="11064000" cy="10643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20" name="Textplatzhalter 15"/>
          <p:cNvSpPr>
            <a:spLocks noGrp="1"/>
          </p:cNvSpPr>
          <p:nvPr>
            <p:ph type="body" sz="quarter" idx="19"/>
          </p:nvPr>
        </p:nvSpPr>
        <p:spPr>
          <a:xfrm>
            <a:off x="632884" y="2978941"/>
            <a:ext cx="11063816" cy="3528000"/>
          </a:xfrm>
          <a:prstGeom prst="rect">
            <a:avLst/>
          </a:prstGeom>
        </p:spPr>
        <p:txBody>
          <a:bodyPr/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6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6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6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6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6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5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6" name="Foliennummernplatzhalter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4D81EC-8C31-054F-B717-4ACEB33BE349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5916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platzhalter 15"/>
          <p:cNvSpPr>
            <a:spLocks noGrp="1"/>
          </p:cNvSpPr>
          <p:nvPr>
            <p:ph type="body" sz="quarter" idx="19"/>
          </p:nvPr>
        </p:nvSpPr>
        <p:spPr>
          <a:xfrm>
            <a:off x="632884" y="1766888"/>
            <a:ext cx="11063816" cy="4741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8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8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8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8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8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0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5" name="Foliennummernplatzhalter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E9E765-94CE-0941-BE99-F43834E80C33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1003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3604" y="1767840"/>
            <a:ext cx="11055617" cy="47412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14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5" name="Foliennummernplatzhalt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A4BB87-D65B-B741-90D0-3BFE1FF2D190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1989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8" y="1770964"/>
            <a:ext cx="5402103" cy="47404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/>
          </a:p>
        </p:txBody>
      </p:sp>
      <p:sp>
        <p:nvSpPr>
          <p:cNvPr id="15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Foliennummernplatzhalter 10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549947-ECEE-CD4E-8E00-25DB9EFCD1C0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670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/>
          </a:p>
        </p:txBody>
      </p:sp>
      <p:sp>
        <p:nvSpPr>
          <p:cNvPr id="15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0" name="Bildplatzhalter 13"/>
          <p:cNvSpPr>
            <a:spLocks noGrp="1"/>
          </p:cNvSpPr>
          <p:nvPr>
            <p:ph type="pic" sz="quarter" idx="18"/>
          </p:nvPr>
        </p:nvSpPr>
        <p:spPr>
          <a:xfrm>
            <a:off x="632368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/>
          </a:p>
        </p:txBody>
      </p:sp>
      <p:sp>
        <p:nvSpPr>
          <p:cNvPr id="11" name="Textplatzhalter 16"/>
          <p:cNvSpPr>
            <a:spLocks noGrp="1"/>
          </p:cNvSpPr>
          <p:nvPr>
            <p:ph type="body" sz="quarter" idx="19"/>
          </p:nvPr>
        </p:nvSpPr>
        <p:spPr>
          <a:xfrm>
            <a:off x="632369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Foliennummernplatzhalter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C90C2B-DDFC-DE4D-9708-9CA1E81D3CA7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8514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.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/>
          </a:p>
        </p:txBody>
      </p:sp>
      <p:sp>
        <p:nvSpPr>
          <p:cNvPr id="18" name="Textplatzhalter 15"/>
          <p:cNvSpPr>
            <a:spLocks noGrp="1"/>
          </p:cNvSpPr>
          <p:nvPr>
            <p:ph type="body" sz="quarter" idx="20"/>
          </p:nvPr>
        </p:nvSpPr>
        <p:spPr>
          <a:xfrm>
            <a:off x="632884" y="1771655"/>
            <a:ext cx="5401253" cy="4739759"/>
          </a:xfrm>
          <a:prstGeom prst="rect">
            <a:avLst/>
          </a:prstGeom>
        </p:spPr>
        <p:txBody>
          <a:bodyPr/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6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6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6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6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6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2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10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5DF636-10E3-C843-BAEB-4F17E52BCE01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0628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6.emf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5.emf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5798B34-4A25-40A0-900B-1450FBA630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8" b="7798"/>
          <a:stretch/>
        </p:blipFill>
        <p:spPr>
          <a:xfrm>
            <a:off x="4175" y="0"/>
            <a:ext cx="12187825" cy="6858000"/>
          </a:xfrm>
          <a:prstGeom prst="rect">
            <a:avLst/>
          </a:prstGeom>
        </p:spPr>
      </p:pic>
      <p:pic>
        <p:nvPicPr>
          <p:cNvPr id="6" name="Grafik 13">
            <a:extLst>
              <a:ext uri="{FF2B5EF4-FFF2-40B4-BE49-F238E27FC236}">
                <a16:creationId xmlns:a16="http://schemas.microsoft.com/office/drawing/2014/main" id="{DDBD8EDB-F6BF-46C2-A48B-112205C0E36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95" y="0"/>
            <a:ext cx="7034705" cy="68580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76DA9497-EC4F-483C-BC2B-4763B264BEA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56716" y="720001"/>
            <a:ext cx="2770887" cy="142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42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i="1" kern="1200" baseline="0">
          <a:solidFill>
            <a:srgbClr val="00599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231">
          <p15:clr>
            <a:srgbClr val="F26B43"/>
          </p15:clr>
        </p15:guide>
        <p15:guide id="4" orient="horz" pos="4088">
          <p15:clr>
            <a:srgbClr val="F26B43"/>
          </p15:clr>
        </p15:guide>
        <p15:guide id="5" pos="7222">
          <p15:clr>
            <a:srgbClr val="F26B43"/>
          </p15:clr>
        </p15:guide>
        <p15:guide id="6" pos="23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8"/>
          <p:cNvSpPr txBox="1">
            <a:spLocks/>
          </p:cNvSpPr>
          <p:nvPr/>
        </p:nvSpPr>
        <p:spPr>
          <a:xfrm>
            <a:off x="504825" y="6583363"/>
            <a:ext cx="1096963" cy="207962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457200" rtl="0" eaLnBrk="1" latinLnBrk="0" hangingPunct="1">
              <a:defRPr sz="800" kern="1200">
                <a:solidFill>
                  <a:srgbClr val="005A9B"/>
                </a:solidFill>
                <a:latin typeface="Arial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2052" name="Titelplatzhalter 16"/>
          <p:cNvSpPr>
            <a:spLocks noGrp="1"/>
          </p:cNvSpPr>
          <p:nvPr>
            <p:ph type="title"/>
          </p:nvPr>
        </p:nvSpPr>
        <p:spPr bwMode="auto">
          <a:xfrm>
            <a:off x="393700" y="406400"/>
            <a:ext cx="9753600" cy="3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2053" name="Textplatzhalter 17"/>
          <p:cNvSpPr>
            <a:spLocks noGrp="1"/>
          </p:cNvSpPr>
          <p:nvPr>
            <p:ph type="body" idx="1"/>
          </p:nvPr>
        </p:nvSpPr>
        <p:spPr bwMode="auto">
          <a:xfrm>
            <a:off x="633413" y="1766888"/>
            <a:ext cx="11064875" cy="474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0" name="Foliennummernplatzhalter 10"/>
          <p:cNvSpPr>
            <a:spLocks noGrp="1"/>
          </p:cNvSpPr>
          <p:nvPr>
            <p:ph type="sldNum" sz="quarter" idx="4"/>
          </p:nvPr>
        </p:nvSpPr>
        <p:spPr>
          <a:xfrm>
            <a:off x="393700" y="6627813"/>
            <a:ext cx="255588" cy="2079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baseline="0" smtClean="0">
                <a:solidFill>
                  <a:srgbClr val="005A9B"/>
                </a:solidFill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fld id="{F4603CEF-B396-964A-9571-AA9A38748142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2056" name="Textfeld 13"/>
          <p:cNvSpPr txBox="1">
            <a:spLocks noChangeArrowheads="1"/>
          </p:cNvSpPr>
          <p:nvPr userDrawn="1"/>
        </p:nvSpPr>
        <p:spPr bwMode="auto">
          <a:xfrm>
            <a:off x="633413" y="6627813"/>
            <a:ext cx="8224837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800" dirty="0"/>
              <a:t> Technische Hochschule Ingolstadt   |   Intelligente Robotik – Saad </a:t>
            </a:r>
            <a:r>
              <a:rPr lang="de-DE" sz="800" dirty="0" err="1"/>
              <a:t>Awan</a:t>
            </a:r>
            <a:r>
              <a:rPr lang="de-DE" sz="800" dirty="0"/>
              <a:t>, Truong Cong Phan</a:t>
            </a:r>
          </a:p>
        </p:txBody>
      </p:sp>
      <p:pic>
        <p:nvPicPr>
          <p:cNvPr id="9" name="Bild 6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78" t="3003" b="83303"/>
          <a:stretch/>
        </p:blipFill>
        <p:spPr>
          <a:xfrm>
            <a:off x="10963703" y="101149"/>
            <a:ext cx="1062681" cy="939113"/>
          </a:xfrm>
          <a:prstGeom prst="rect">
            <a:avLst/>
          </a:prstGeom>
        </p:spPr>
      </p:pic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74C4E33B-49A6-4300-83A6-C76B1520ABA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1" y="1584325"/>
            <a:ext cx="288925" cy="4997450"/>
          </a:xfrm>
          <a:custGeom>
            <a:avLst/>
            <a:gdLst>
              <a:gd name="connsiteX0" fmla="*/ 0 w 288925"/>
              <a:gd name="connsiteY0" fmla="*/ 0 h 4997450"/>
              <a:gd name="connsiteX1" fmla="*/ 72124 w 288925"/>
              <a:gd name="connsiteY1" fmla="*/ 0 h 4997450"/>
              <a:gd name="connsiteX2" fmla="*/ 288925 w 288925"/>
              <a:gd name="connsiteY2" fmla="*/ 216575 h 4997450"/>
              <a:gd name="connsiteX3" fmla="*/ 288925 w 288925"/>
              <a:gd name="connsiteY3" fmla="*/ 4961195 h 4997450"/>
              <a:gd name="connsiteX4" fmla="*/ 252632 w 288925"/>
              <a:gd name="connsiteY4" fmla="*/ 4997450 h 4997450"/>
              <a:gd name="connsiteX5" fmla="*/ 0 w 288925"/>
              <a:gd name="connsiteY5" fmla="*/ 4997450 h 4997450"/>
              <a:gd name="connsiteX6" fmla="*/ 0 w 288925"/>
              <a:gd name="connsiteY6" fmla="*/ 0 h 499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925" h="4997450">
                <a:moveTo>
                  <a:pt x="0" y="0"/>
                </a:moveTo>
                <a:lnTo>
                  <a:pt x="72124" y="0"/>
                </a:lnTo>
                <a:cubicBezTo>
                  <a:pt x="288925" y="0"/>
                  <a:pt x="288925" y="216575"/>
                  <a:pt x="288925" y="216575"/>
                </a:cubicBezTo>
                <a:lnTo>
                  <a:pt x="288925" y="4961195"/>
                </a:lnTo>
                <a:cubicBezTo>
                  <a:pt x="288925" y="4997450"/>
                  <a:pt x="252632" y="4997450"/>
                  <a:pt x="252632" y="4997450"/>
                </a:cubicBezTo>
                <a:lnTo>
                  <a:pt x="0" y="4997450"/>
                </a:lnTo>
                <a:lnTo>
                  <a:pt x="0" y="0"/>
                </a:lnTo>
                <a:close/>
              </a:path>
            </a:pathLst>
          </a:custGeom>
          <a:solidFill>
            <a:srgbClr val="D7D7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8" name="Freihandform: Form 27">
            <a:extLst>
              <a:ext uri="{FF2B5EF4-FFF2-40B4-BE49-F238E27FC236}">
                <a16:creationId xmlns:a16="http://schemas.microsoft.com/office/drawing/2014/main" id="{0B9A292F-0451-4569-B1A0-1D585F680152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438150" cy="6858000"/>
          </a:xfrm>
          <a:custGeom>
            <a:avLst/>
            <a:gdLst>
              <a:gd name="connsiteX0" fmla="*/ 0 w 438150"/>
              <a:gd name="connsiteY0" fmla="*/ 0 h 6858000"/>
              <a:gd name="connsiteX1" fmla="*/ 438150 w 438150"/>
              <a:gd name="connsiteY1" fmla="*/ 0 h 6858000"/>
              <a:gd name="connsiteX2" fmla="*/ 438150 w 438150"/>
              <a:gd name="connsiteY2" fmla="*/ 6858000 h 6858000"/>
              <a:gd name="connsiteX3" fmla="*/ 0 w 438150"/>
              <a:gd name="connsiteY3" fmla="*/ 6858000 h 6858000"/>
              <a:gd name="connsiteX4" fmla="*/ 0 w 438150"/>
              <a:gd name="connsiteY4" fmla="*/ 6581775 h 6858000"/>
              <a:gd name="connsiteX5" fmla="*/ 252632 w 438150"/>
              <a:gd name="connsiteY5" fmla="*/ 6581775 h 6858000"/>
              <a:gd name="connsiteX6" fmla="*/ 288925 w 438150"/>
              <a:gd name="connsiteY6" fmla="*/ 6545520 h 6858000"/>
              <a:gd name="connsiteX7" fmla="*/ 288925 w 438150"/>
              <a:gd name="connsiteY7" fmla="*/ 1800900 h 6858000"/>
              <a:gd name="connsiteX8" fmla="*/ 72124 w 438150"/>
              <a:gd name="connsiteY8" fmla="*/ 1584325 h 6858000"/>
              <a:gd name="connsiteX9" fmla="*/ 0 w 438150"/>
              <a:gd name="connsiteY9" fmla="*/ 1584325 h 6858000"/>
              <a:gd name="connsiteX10" fmla="*/ 0 w 438150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8150" h="6858000">
                <a:moveTo>
                  <a:pt x="0" y="0"/>
                </a:moveTo>
                <a:lnTo>
                  <a:pt x="438150" y="0"/>
                </a:lnTo>
                <a:lnTo>
                  <a:pt x="438150" y="6858000"/>
                </a:lnTo>
                <a:lnTo>
                  <a:pt x="0" y="6858000"/>
                </a:lnTo>
                <a:lnTo>
                  <a:pt x="0" y="6581775"/>
                </a:lnTo>
                <a:lnTo>
                  <a:pt x="252632" y="6581775"/>
                </a:lnTo>
                <a:cubicBezTo>
                  <a:pt x="252632" y="6581775"/>
                  <a:pt x="288925" y="6581775"/>
                  <a:pt x="288925" y="6545520"/>
                </a:cubicBezTo>
                <a:lnTo>
                  <a:pt x="288925" y="1800900"/>
                </a:lnTo>
                <a:cubicBezTo>
                  <a:pt x="288925" y="1800900"/>
                  <a:pt x="288925" y="1584325"/>
                  <a:pt x="72124" y="1584325"/>
                </a:cubicBezTo>
                <a:lnTo>
                  <a:pt x="0" y="158432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152EDF18-C2BE-4416-B697-E7527905AE10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-1717675" y="1584325"/>
            <a:ext cx="1717675" cy="4997450"/>
          </a:xfrm>
          <a:custGeom>
            <a:avLst/>
            <a:gdLst>
              <a:gd name="connsiteX0" fmla="*/ 36293 w 1717675"/>
              <a:gd name="connsiteY0" fmla="*/ 0 h 4997450"/>
              <a:gd name="connsiteX1" fmla="*/ 1717675 w 1717675"/>
              <a:gd name="connsiteY1" fmla="*/ 0 h 4997450"/>
              <a:gd name="connsiteX2" fmla="*/ 1717675 w 1717675"/>
              <a:gd name="connsiteY2" fmla="*/ 4997450 h 4997450"/>
              <a:gd name="connsiteX3" fmla="*/ 216801 w 1717675"/>
              <a:gd name="connsiteY3" fmla="*/ 4997450 h 4997450"/>
              <a:gd name="connsiteX4" fmla="*/ 0 w 1717675"/>
              <a:gd name="connsiteY4" fmla="*/ 4781829 h 4997450"/>
              <a:gd name="connsiteX5" fmla="*/ 0 w 1717675"/>
              <a:gd name="connsiteY5" fmla="*/ 36255 h 4997450"/>
              <a:gd name="connsiteX6" fmla="*/ 36293 w 1717675"/>
              <a:gd name="connsiteY6" fmla="*/ 0 h 499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7675" h="4997450">
                <a:moveTo>
                  <a:pt x="36293" y="0"/>
                </a:moveTo>
                <a:lnTo>
                  <a:pt x="1717675" y="0"/>
                </a:lnTo>
                <a:lnTo>
                  <a:pt x="1717675" y="4997450"/>
                </a:lnTo>
                <a:lnTo>
                  <a:pt x="216801" y="4997450"/>
                </a:lnTo>
                <a:cubicBezTo>
                  <a:pt x="0" y="4997450"/>
                  <a:pt x="0" y="4781829"/>
                  <a:pt x="0" y="4781829"/>
                </a:cubicBezTo>
                <a:lnTo>
                  <a:pt x="0" y="36255"/>
                </a:lnTo>
                <a:cubicBezTo>
                  <a:pt x="0" y="0"/>
                  <a:pt x="36293" y="0"/>
                  <a:pt x="36293" y="0"/>
                </a:cubicBez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5726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86" r:id="rId10"/>
  </p:sldLayoutIdLst>
  <p:hf hdr="0" dt="0"/>
  <p:txStyles>
    <p:titleStyle>
      <a:lvl1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3"/>
        </a:buBlip>
        <a:defRPr b="1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358775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3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719138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3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79500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3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439863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3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6096000" y="3531132"/>
            <a:ext cx="5368925" cy="552450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(Reinforcement-basierte)Navigation in simulierter </a:t>
            </a:r>
            <a:r>
              <a:rPr lang="de-DE" dirty="0" err="1"/>
              <a:t>PyGame</a:t>
            </a:r>
            <a:r>
              <a:rPr lang="de-DE" dirty="0"/>
              <a:t>-Umgebung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20.12.2024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6096000" y="4254514"/>
            <a:ext cx="5368925" cy="552450"/>
          </a:xfrm>
        </p:spPr>
        <p:txBody>
          <a:bodyPr/>
          <a:lstStyle/>
          <a:p>
            <a:r>
              <a:rPr lang="de-DE" dirty="0"/>
              <a:t>Intelligente Robotik</a:t>
            </a:r>
          </a:p>
          <a:p>
            <a:r>
              <a:rPr lang="de-DE" dirty="0"/>
              <a:t>Master Künstliche </a:t>
            </a:r>
            <a:r>
              <a:rPr lang="de-DE" dirty="0" err="1"/>
              <a:t>Ingelligenz</a:t>
            </a:r>
            <a:endParaRPr lang="de-DE" dirty="0"/>
          </a:p>
          <a:p>
            <a:endParaRPr lang="de-DE" dirty="0"/>
          </a:p>
          <a:p>
            <a:r>
              <a:rPr lang="de-DE" b="0" dirty="0"/>
              <a:t>Saad </a:t>
            </a:r>
            <a:r>
              <a:rPr lang="de-DE" b="0" dirty="0" err="1"/>
              <a:t>Awan</a:t>
            </a:r>
            <a:r>
              <a:rPr lang="de-DE" b="0" dirty="0"/>
              <a:t>, Truong Cong Phan</a:t>
            </a:r>
          </a:p>
        </p:txBody>
      </p:sp>
    </p:spTree>
    <p:extLst>
      <p:ext uri="{BB962C8B-B14F-4D97-AF65-F5344CB8AC3E}">
        <p14:creationId xmlns:p14="http://schemas.microsoft.com/office/powerpoint/2010/main" val="131859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70E83-16D0-2D9B-6890-D3EC2B355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BADB349E-5F0F-CEDC-3916-DC08DC307644}"/>
              </a:ext>
            </a:extLst>
          </p:cNvPr>
          <p:cNvSpPr txBox="1"/>
          <p:nvPr/>
        </p:nvSpPr>
        <p:spPr bwMode="auto">
          <a:xfrm>
            <a:off x="860326" y="1913165"/>
            <a:ext cx="4758064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/>
          <a:p>
            <a:pPr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Implementierung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Noch mehr Maps für Variation</a:t>
            </a:r>
          </a:p>
          <a:p>
            <a:pPr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Auswertung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Visualisierung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Vergleich der Ergebnisse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Erkenntnisse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Präsentation vorbereiten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FD87F60-5A92-80C3-B583-06F666BCE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de-DE" i="1" dirty="0">
                <a:latin typeface="+mj-lt"/>
                <a:ea typeface="ＭＳ Ｐゴシック" charset="0"/>
                <a:cs typeface="ＭＳ Ｐゴシック" charset="0"/>
              </a:rPr>
              <a:t>Implementierung &amp; Auswertung</a:t>
            </a:r>
          </a:p>
        </p:txBody>
      </p:sp>
      <p:sp>
        <p:nvSpPr>
          <p:cNvPr id="1080" name="Subtitle 4">
            <a:extLst>
              <a:ext uri="{FF2B5EF4-FFF2-40B4-BE49-F238E27FC236}">
                <a16:creationId xmlns:a16="http://schemas.microsoft.com/office/drawing/2014/main" id="{C4527639-F2FE-10D6-2E5F-47A5C99583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Truong &amp; Saad </a:t>
            </a:r>
          </a:p>
        </p:txBody>
      </p:sp>
      <p:sp>
        <p:nvSpPr>
          <p:cNvPr id="1087" name="Text Placeholder 5">
            <a:extLst>
              <a:ext uri="{FF2B5EF4-FFF2-40B4-BE49-F238E27FC236}">
                <a16:creationId xmlns:a16="http://schemas.microsoft.com/office/drawing/2014/main" id="{F89388BF-C8CB-3F73-B799-C1C4E303C4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E0DA2F-A4BF-F762-1EA2-B197092F45A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93700" y="6627813"/>
            <a:ext cx="255588" cy="207962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  <a:defRPr/>
            </a:pPr>
            <a:fld id="{20549947-ECEE-CD4E-8E00-25DB9EFCD1C0}" type="slidenum">
              <a:rPr lang="de-DE" kern="1200" baseline="0">
                <a:latin typeface="Arial"/>
                <a:ea typeface="+mn-ea"/>
                <a:cs typeface="+mn-cs"/>
              </a:rPr>
              <a:pPr>
                <a:spcAft>
                  <a:spcPts val="600"/>
                </a:spcAft>
                <a:defRPr/>
              </a:pPr>
              <a:t>10</a:t>
            </a:fld>
            <a:endParaRPr lang="de-DE" kern="1200" baseline="0">
              <a:latin typeface="Arial"/>
              <a:ea typeface="+mn-ea"/>
              <a:cs typeface="+mn-cs"/>
            </a:endParaRPr>
          </a:p>
        </p:txBody>
      </p:sp>
      <p:sp>
        <p:nvSpPr>
          <p:cNvPr id="6" name="AutoShape 2" descr="An Introduction to Q-Learning: A Tutorial For Beginners | DataCamp">
            <a:extLst>
              <a:ext uri="{FF2B5EF4-FFF2-40B4-BE49-F238E27FC236}">
                <a16:creationId xmlns:a16="http://schemas.microsoft.com/office/drawing/2014/main" id="{876BB013-BDAA-EE59-953B-4722B1AADF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AutoShape 4" descr="An Introduction to Q-Learning: A Tutorial For Beginners | DataCamp">
            <a:extLst>
              <a:ext uri="{FF2B5EF4-FFF2-40B4-BE49-F238E27FC236}">
                <a16:creationId xmlns:a16="http://schemas.microsoft.com/office/drawing/2014/main" id="{D3D2549A-0C7F-138D-F803-BB601EB99B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AutoShape 6" descr="Q Learning Header">
            <a:extLst>
              <a:ext uri="{FF2B5EF4-FFF2-40B4-BE49-F238E27FC236}">
                <a16:creationId xmlns:a16="http://schemas.microsoft.com/office/drawing/2014/main" id="{8AE52B10-B9E5-E9C4-1BAB-4393891F1E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pic>
        <p:nvPicPr>
          <p:cNvPr id="4" name="Grafik 3" descr="Ein Bild, das Text, Screenshot, Zahl, Schrift enthält.&#10;&#10;Automatisch generierte Beschreibung">
            <a:extLst>
              <a:ext uri="{FF2B5EF4-FFF2-40B4-BE49-F238E27FC236}">
                <a16:creationId xmlns:a16="http://schemas.microsoft.com/office/drawing/2014/main" id="{E0C4CC75-7346-F171-509E-91985B9D1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284" y="2094910"/>
            <a:ext cx="556260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92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3B9A6-26A8-EFD4-BF01-1646C3427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221A686-9F71-8856-2DD3-D4AA1935B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de-DE" i="1" dirty="0">
                <a:latin typeface="+mj-lt"/>
                <a:ea typeface="ＭＳ Ｐゴシック" charset="0"/>
                <a:cs typeface="ＭＳ Ｐゴシック" charset="0"/>
              </a:rPr>
              <a:t>Auswertung</a:t>
            </a:r>
          </a:p>
        </p:txBody>
      </p:sp>
      <p:sp>
        <p:nvSpPr>
          <p:cNvPr id="1080" name="Subtitle 4">
            <a:extLst>
              <a:ext uri="{FF2B5EF4-FFF2-40B4-BE49-F238E27FC236}">
                <a16:creationId xmlns:a16="http://schemas.microsoft.com/office/drawing/2014/main" id="{077EDB1E-6A18-2A52-088B-2126FAA7D1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Truong &amp; Saad </a:t>
            </a:r>
          </a:p>
        </p:txBody>
      </p:sp>
      <p:sp>
        <p:nvSpPr>
          <p:cNvPr id="1087" name="Text Placeholder 5">
            <a:extLst>
              <a:ext uri="{FF2B5EF4-FFF2-40B4-BE49-F238E27FC236}">
                <a16:creationId xmlns:a16="http://schemas.microsoft.com/office/drawing/2014/main" id="{AAFAA8D5-469D-F04F-E96C-23ADAC9B061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CDEC92C-8B1B-397B-BA57-B3C7E36A955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93700" y="6627813"/>
            <a:ext cx="255588" cy="207962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  <a:defRPr/>
            </a:pPr>
            <a:fld id="{20549947-ECEE-CD4E-8E00-25DB9EFCD1C0}" type="slidenum">
              <a:rPr lang="de-DE" kern="1200" baseline="0">
                <a:latin typeface="Arial"/>
                <a:ea typeface="+mn-ea"/>
                <a:cs typeface="+mn-cs"/>
              </a:rPr>
              <a:pPr>
                <a:spcAft>
                  <a:spcPts val="600"/>
                </a:spcAft>
                <a:defRPr/>
              </a:pPr>
              <a:t>11</a:t>
            </a:fld>
            <a:endParaRPr lang="de-DE" kern="1200" baseline="0">
              <a:latin typeface="Arial"/>
              <a:ea typeface="+mn-ea"/>
              <a:cs typeface="+mn-cs"/>
            </a:endParaRPr>
          </a:p>
        </p:txBody>
      </p:sp>
      <p:sp>
        <p:nvSpPr>
          <p:cNvPr id="6" name="AutoShape 2" descr="An Introduction to Q-Learning: A Tutorial For Beginners | DataCamp">
            <a:extLst>
              <a:ext uri="{FF2B5EF4-FFF2-40B4-BE49-F238E27FC236}">
                <a16:creationId xmlns:a16="http://schemas.microsoft.com/office/drawing/2014/main" id="{B206E6D8-DDB9-E60B-F3B7-8162EDB3D8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AutoShape 4" descr="An Introduction to Q-Learning: A Tutorial For Beginners | DataCamp">
            <a:extLst>
              <a:ext uri="{FF2B5EF4-FFF2-40B4-BE49-F238E27FC236}">
                <a16:creationId xmlns:a16="http://schemas.microsoft.com/office/drawing/2014/main" id="{C0055A81-96A0-21BF-2A68-1BCFF88DD1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AutoShape 6" descr="Q Learning Header">
            <a:extLst>
              <a:ext uri="{FF2B5EF4-FFF2-40B4-BE49-F238E27FC236}">
                <a16:creationId xmlns:a16="http://schemas.microsoft.com/office/drawing/2014/main" id="{0E00321D-F2AE-E88D-BF31-8E41D8BE35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pic>
        <p:nvPicPr>
          <p:cNvPr id="3" name="Grafik 2" descr="Ein Bild, das Text, Screenshot, Karte Menü enthält.&#10;&#10;Automatisch generierte Beschreibung">
            <a:extLst>
              <a:ext uri="{FF2B5EF4-FFF2-40B4-BE49-F238E27FC236}">
                <a16:creationId xmlns:a16="http://schemas.microsoft.com/office/drawing/2014/main" id="{14B13662-F140-D5F9-D69F-8C1A00093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54" y="1429701"/>
            <a:ext cx="2607237" cy="4683232"/>
          </a:xfrm>
          <a:prstGeom prst="rect">
            <a:avLst/>
          </a:prstGeom>
        </p:spPr>
      </p:pic>
      <p:pic>
        <p:nvPicPr>
          <p:cNvPr id="9" name="Grafik 8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976316CC-475B-4EC5-BB46-18055747E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039" y="1308571"/>
            <a:ext cx="6447144" cy="480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173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53B39-0202-EEC6-77C8-90E4DD047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B16FEB43-5C5A-AC64-4D33-6605B127F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de-DE" dirty="0"/>
              <a:t>Danke</a:t>
            </a:r>
            <a:endParaRPr lang="de-DE" i="1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1080" name="Subtitle 4">
            <a:extLst>
              <a:ext uri="{FF2B5EF4-FFF2-40B4-BE49-F238E27FC236}">
                <a16:creationId xmlns:a16="http://schemas.microsoft.com/office/drawing/2014/main" id="{265F3CA6-6EFC-AEE2-D43D-3D0B7377E2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/>
          <a:lstStyle/>
          <a:p>
            <a:r>
              <a:rPr lang="en-US" dirty="0"/>
              <a:t>Saad &amp; Truong</a:t>
            </a:r>
          </a:p>
        </p:txBody>
      </p:sp>
      <p:sp>
        <p:nvSpPr>
          <p:cNvPr id="1082" name="Text Placeholder 5">
            <a:extLst>
              <a:ext uri="{FF2B5EF4-FFF2-40B4-BE49-F238E27FC236}">
                <a16:creationId xmlns:a16="http://schemas.microsoft.com/office/drawing/2014/main" id="{55567583-5B4B-1379-DD84-B49F52678EC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1351D5A-7B98-EE93-C2E5-33629246313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93700" y="6627813"/>
            <a:ext cx="255588" cy="207962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  <a:defRPr/>
            </a:pPr>
            <a:fld id="{20549947-ECEE-CD4E-8E00-25DB9EFCD1C0}" type="slidenum">
              <a:rPr lang="de-DE" kern="1200" baseline="0">
                <a:latin typeface="Arial"/>
                <a:ea typeface="+mn-ea"/>
                <a:cs typeface="+mn-cs"/>
              </a:rPr>
              <a:pPr>
                <a:spcAft>
                  <a:spcPts val="600"/>
                </a:spcAft>
                <a:defRPr/>
              </a:pPr>
              <a:t>12</a:t>
            </a:fld>
            <a:endParaRPr lang="de-DE" kern="1200" baseline="0">
              <a:latin typeface="Arial"/>
              <a:ea typeface="+mn-ea"/>
              <a:cs typeface="+mn-cs"/>
            </a:endParaRPr>
          </a:p>
        </p:txBody>
      </p:sp>
      <p:pic>
        <p:nvPicPr>
          <p:cNvPr id="4" name="Grafik 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96DD959F-77F1-1AA4-CB47-1F9F27D34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05" y="1733548"/>
            <a:ext cx="5501595" cy="3067051"/>
          </a:xfrm>
          <a:prstGeom prst="rect">
            <a:avLst/>
          </a:prstGeom>
        </p:spPr>
      </p:pic>
      <p:pic>
        <p:nvPicPr>
          <p:cNvPr id="9" name="Grafik 8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B261E75C-FED2-8DFA-DD00-B94D3EB5F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229" y="1733547"/>
            <a:ext cx="5506752" cy="306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238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49DB8-BFF0-3DCD-DF96-F8C7D9B8C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in Bild, das Clipart, Grafiken, Animierter Cartoon, Animation enthält.&#10;&#10;Automatisch generierte Beschreibung">
            <a:extLst>
              <a:ext uri="{FF2B5EF4-FFF2-40B4-BE49-F238E27FC236}">
                <a16:creationId xmlns:a16="http://schemas.microsoft.com/office/drawing/2014/main" id="{D8ABDD8B-677A-B947-7607-DFCCAC801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8421" y="3252590"/>
            <a:ext cx="5380801" cy="150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1566BD48-F046-FA4C-E3CA-BCC7A774236D}"/>
              </a:ext>
            </a:extLst>
          </p:cNvPr>
          <p:cNvSpPr txBox="1"/>
          <p:nvPr/>
        </p:nvSpPr>
        <p:spPr bwMode="auto">
          <a:xfrm>
            <a:off x="632884" y="1771655"/>
            <a:ext cx="5401253" cy="4739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/>
          <a:p>
            <a:pPr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3"/>
              </a:buBlip>
            </a:pPr>
            <a:r>
              <a:rPr lang="de-DE" sz="1600" b="1" kern="0" dirty="0">
                <a:ea typeface="ＭＳ Ｐゴシック" charset="0"/>
              </a:rPr>
              <a:t>Warum </a:t>
            </a:r>
            <a:r>
              <a:rPr lang="de-DE" sz="1600" b="1" kern="0" dirty="0" err="1">
                <a:ea typeface="ＭＳ Ｐゴシック" charset="0"/>
              </a:rPr>
              <a:t>PyGame</a:t>
            </a:r>
            <a:r>
              <a:rPr lang="de-DE" sz="1600" b="1" kern="0" dirty="0">
                <a:ea typeface="ＭＳ Ｐゴシック" charset="0"/>
              </a:rPr>
              <a:t>?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3"/>
              </a:buBlip>
            </a:pPr>
            <a:r>
              <a:rPr lang="de-DE" sz="1600" b="1" kern="0" dirty="0" err="1">
                <a:ea typeface="ＭＳ Ｐゴシック" charset="0"/>
              </a:rPr>
              <a:t>Lightweighted</a:t>
            </a:r>
            <a:r>
              <a:rPr lang="de-DE" sz="1600" b="1" kern="0" dirty="0">
                <a:ea typeface="ＭＳ Ｐゴシック" charset="0"/>
              </a:rPr>
              <a:t> Library für Spiele-Entwicklung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3"/>
              </a:buBlip>
            </a:pPr>
            <a:r>
              <a:rPr lang="de-DE" sz="1600" b="1" kern="0" dirty="0">
                <a:ea typeface="ＭＳ Ｐゴシック" charset="0"/>
              </a:rPr>
              <a:t>Unterstützt schnelle Visualisierung und Interaktion</a:t>
            </a:r>
          </a:p>
          <a:p>
            <a:pPr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3"/>
              </a:buBlip>
            </a:pPr>
            <a:r>
              <a:rPr lang="de-DE" sz="1600" b="1" kern="0" dirty="0">
                <a:ea typeface="ＭＳ Ｐゴシック" charset="0"/>
              </a:rPr>
              <a:t>Erste Algorithmen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3"/>
              </a:buBlip>
            </a:pPr>
            <a:r>
              <a:rPr lang="de-DE" sz="1600" b="1" kern="0" dirty="0">
                <a:ea typeface="ＭＳ Ｐゴシック" charset="0"/>
              </a:rPr>
              <a:t>A* Algorithmus und Dijkstra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3"/>
              </a:buBlip>
            </a:pPr>
            <a:r>
              <a:rPr lang="de-DE" sz="1600" b="1" kern="0" dirty="0">
                <a:ea typeface="ＭＳ Ｐゴシック" charset="0"/>
              </a:rPr>
              <a:t>Q-Learning und Deep Q-Learning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333FAC5-36A1-FFDD-3F20-96B8199D3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de-DE" i="1">
                <a:latin typeface="+mj-lt"/>
                <a:ea typeface="ＭＳ Ｐゴシック" charset="0"/>
                <a:cs typeface="ＭＳ Ｐゴシック" charset="0"/>
              </a:rPr>
              <a:t>Pygame</a:t>
            </a:r>
            <a:r>
              <a:rPr lang="de-DE" i="1" dirty="0">
                <a:latin typeface="+mj-lt"/>
                <a:ea typeface="ＭＳ Ｐゴシック" charset="0"/>
                <a:cs typeface="ＭＳ Ｐゴシック" charset="0"/>
              </a:rPr>
              <a:t> &amp; Algorithmen</a:t>
            </a:r>
          </a:p>
        </p:txBody>
      </p:sp>
      <p:sp>
        <p:nvSpPr>
          <p:cNvPr id="1080" name="Subtitle 4">
            <a:extLst>
              <a:ext uri="{FF2B5EF4-FFF2-40B4-BE49-F238E27FC236}">
                <a16:creationId xmlns:a16="http://schemas.microsoft.com/office/drawing/2014/main" id="{710117E7-235E-A3B4-8614-F5CF8B15CC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/>
          <a:lstStyle/>
          <a:p>
            <a:r>
              <a:rPr lang="en-US" dirty="0"/>
              <a:t>Truong</a:t>
            </a:r>
          </a:p>
        </p:txBody>
      </p:sp>
      <p:sp>
        <p:nvSpPr>
          <p:cNvPr id="1082" name="Text Placeholder 5">
            <a:extLst>
              <a:ext uri="{FF2B5EF4-FFF2-40B4-BE49-F238E27FC236}">
                <a16:creationId xmlns:a16="http://schemas.microsoft.com/office/drawing/2014/main" id="{C41371BB-DFD0-0AE4-9A67-B8344CD8F2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B57E60E-E7DF-E8B1-9C2B-5F5C7FDA49A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93700" y="6627813"/>
            <a:ext cx="255588" cy="207962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  <a:defRPr/>
            </a:pPr>
            <a:fld id="{20549947-ECEE-CD4E-8E00-25DB9EFCD1C0}" type="slidenum">
              <a:rPr lang="de-DE" kern="1200" baseline="0">
                <a:latin typeface="Arial"/>
                <a:ea typeface="+mn-ea"/>
                <a:cs typeface="+mn-cs"/>
              </a:rPr>
              <a:pPr>
                <a:spcAft>
                  <a:spcPts val="600"/>
                </a:spcAft>
                <a:defRPr/>
              </a:pPr>
              <a:t>2</a:t>
            </a:fld>
            <a:endParaRPr lang="de-DE" kern="1200" baseline="0"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9027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8FC8F-F393-8372-5AB9-9E173A3BF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0B0A9DD4-EDE4-5E6A-C0F4-C3D38B2EC956}"/>
              </a:ext>
            </a:extLst>
          </p:cNvPr>
          <p:cNvSpPr txBox="1"/>
          <p:nvPr/>
        </p:nvSpPr>
        <p:spPr bwMode="auto">
          <a:xfrm>
            <a:off x="649288" y="1771651"/>
            <a:ext cx="5401253" cy="4739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/>
          <a:p>
            <a:pPr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Prototyp-Entwicklung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Erste Maze </a:t>
            </a:r>
            <a:r>
              <a:rPr lang="de-DE" sz="1600" b="1" kern="0" dirty="0" err="1">
                <a:ea typeface="ＭＳ Ｐゴシック" charset="0"/>
              </a:rPr>
              <a:t>Map</a:t>
            </a:r>
            <a:endParaRPr lang="de-DE" sz="1600" b="1" kern="0" dirty="0">
              <a:ea typeface="ＭＳ Ｐゴシック" charset="0"/>
            </a:endParaRP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Steuerung eines einfachen Roboters von Punkt A nach Punkt B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Hindernisse zum Umgehen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Roboter Animation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 err="1">
                <a:ea typeface="ＭＳ Ｐゴシック" charset="0"/>
              </a:rPr>
              <a:t>GameUI</a:t>
            </a:r>
            <a:r>
              <a:rPr lang="de-DE" sz="1600" b="1" kern="0" dirty="0">
                <a:ea typeface="ＭＳ Ｐゴシック" charset="0"/>
              </a:rPr>
              <a:t> (Time, FPS, Restart mit R)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 err="1">
                <a:ea typeface="ＭＳ Ｐゴシック" charset="0"/>
              </a:rPr>
              <a:t>Collision</a:t>
            </a:r>
            <a:r>
              <a:rPr lang="de-DE" sz="1600" b="1" kern="0" dirty="0">
                <a:ea typeface="ＭＳ Ｐゴシック" charset="0"/>
              </a:rPr>
              <a:t> </a:t>
            </a:r>
            <a:r>
              <a:rPr lang="de-DE" sz="1600" b="1" kern="0" dirty="0" err="1">
                <a:ea typeface="ＭＳ Ｐゴシック" charset="0"/>
              </a:rPr>
              <a:t>Detection</a:t>
            </a:r>
            <a:endParaRPr lang="de-DE" sz="1600" b="1" kern="0" dirty="0">
              <a:ea typeface="ＭＳ Ｐゴシック" charset="0"/>
            </a:endParaRP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Bei jeden Run wird Maze, Start und Ziel zufällig generiert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F025485-2640-0A20-E03A-08E97F403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de-DE" i="1" dirty="0">
                <a:latin typeface="+mj-lt"/>
                <a:ea typeface="ＭＳ Ｐゴシック" charset="0"/>
                <a:cs typeface="ＭＳ Ｐゴシック" charset="0"/>
              </a:rPr>
              <a:t>Erste Schritte</a:t>
            </a:r>
          </a:p>
        </p:txBody>
      </p:sp>
      <p:sp>
        <p:nvSpPr>
          <p:cNvPr id="1080" name="Subtitle 4">
            <a:extLst>
              <a:ext uri="{FF2B5EF4-FFF2-40B4-BE49-F238E27FC236}">
                <a16:creationId xmlns:a16="http://schemas.microsoft.com/office/drawing/2014/main" id="{E5ACD407-E78B-79BB-F787-E1482FD791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/>
          <a:lstStyle/>
          <a:p>
            <a:r>
              <a:rPr lang="en-US" dirty="0"/>
              <a:t>Saad</a:t>
            </a:r>
          </a:p>
        </p:txBody>
      </p:sp>
      <p:sp>
        <p:nvSpPr>
          <p:cNvPr id="1082" name="Text Placeholder 5">
            <a:extLst>
              <a:ext uri="{FF2B5EF4-FFF2-40B4-BE49-F238E27FC236}">
                <a16:creationId xmlns:a16="http://schemas.microsoft.com/office/drawing/2014/main" id="{D4BB574F-6A71-D0D8-703C-E19FA2F79AB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72BD5FE-A172-2778-90C6-7FD2B1E5105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93700" y="6627813"/>
            <a:ext cx="255588" cy="207962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  <a:defRPr/>
            </a:pPr>
            <a:fld id="{20549947-ECEE-CD4E-8E00-25DB9EFCD1C0}" type="slidenum">
              <a:rPr lang="de-DE" kern="1200" baseline="0">
                <a:latin typeface="Arial"/>
                <a:ea typeface="+mn-ea"/>
                <a:cs typeface="+mn-cs"/>
              </a:rPr>
              <a:pPr>
                <a:spcAft>
                  <a:spcPts val="600"/>
                </a:spcAft>
                <a:defRPr/>
              </a:pPr>
              <a:t>3</a:t>
            </a:fld>
            <a:endParaRPr lang="de-DE" kern="1200" baseline="0">
              <a:latin typeface="Arial"/>
              <a:ea typeface="+mn-ea"/>
              <a:cs typeface="+mn-cs"/>
            </a:endParaRPr>
          </a:p>
        </p:txBody>
      </p:sp>
      <p:pic>
        <p:nvPicPr>
          <p:cNvPr id="6" name="Grafik 5" descr="Ein Bild, das Quadrat, Screenshot, Pixel, Mosaik enthält.&#10;&#10;Automatisch generierte Beschreibung">
            <a:extLst>
              <a:ext uri="{FF2B5EF4-FFF2-40B4-BE49-F238E27FC236}">
                <a16:creationId xmlns:a16="http://schemas.microsoft.com/office/drawing/2014/main" id="{269D7FC8-72D3-1137-5DFE-6C98E1683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663" y="1548723"/>
            <a:ext cx="4388318" cy="438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74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5B635-0911-F3D2-935E-14C14D183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8960D2F3-E570-FB45-F94A-043626EA4E06}"/>
              </a:ext>
            </a:extLst>
          </p:cNvPr>
          <p:cNvSpPr txBox="1"/>
          <p:nvPr/>
        </p:nvSpPr>
        <p:spPr bwMode="auto">
          <a:xfrm>
            <a:off x="649288" y="1771651"/>
            <a:ext cx="5401253" cy="4739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/>
          <a:p>
            <a:pPr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Ordnerstruktur angepasst</a:t>
            </a:r>
          </a:p>
          <a:p>
            <a:pPr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Implementierung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Fixe größere </a:t>
            </a:r>
            <a:r>
              <a:rPr lang="de-DE" sz="1600" b="1" kern="0" dirty="0" err="1">
                <a:ea typeface="ＭＳ Ｐゴシック" charset="0"/>
              </a:rPr>
              <a:t>Map</a:t>
            </a:r>
            <a:endParaRPr lang="de-DE" sz="1600" b="1" kern="0" dirty="0">
              <a:ea typeface="ＭＳ Ｐゴシック" charset="0"/>
            </a:endParaRP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Roboter schaut in verschiedene Richtungen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Dynamic </a:t>
            </a:r>
            <a:r>
              <a:rPr lang="de-DE" sz="1600" b="1" kern="0" dirty="0" err="1">
                <a:ea typeface="ＭＳ Ｐゴシック" charset="0"/>
              </a:rPr>
              <a:t>Windowing</a:t>
            </a:r>
            <a:r>
              <a:rPr lang="de-DE" sz="1600" b="1" kern="0" dirty="0">
                <a:ea typeface="ＭＳ Ｐゴシック" charset="0"/>
              </a:rPr>
              <a:t> der UI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Dijkstra Algorithmus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Deep Q Learning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72FF1F0-F8BF-AAE0-6B74-D8B3C0522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de-DE" i="1" dirty="0">
                <a:latin typeface="+mj-lt"/>
                <a:ea typeface="ＭＳ Ｐゴシック" charset="0"/>
                <a:cs typeface="ＭＳ Ｐゴシック" charset="0"/>
              </a:rPr>
              <a:t>Implementierung</a:t>
            </a:r>
          </a:p>
        </p:txBody>
      </p:sp>
      <p:sp>
        <p:nvSpPr>
          <p:cNvPr id="1080" name="Subtitle 4">
            <a:extLst>
              <a:ext uri="{FF2B5EF4-FFF2-40B4-BE49-F238E27FC236}">
                <a16:creationId xmlns:a16="http://schemas.microsoft.com/office/drawing/2014/main" id="{F6911EEA-62CE-78E5-AAA7-1BE0E02F11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/>
          <a:lstStyle/>
          <a:p>
            <a:r>
              <a:rPr lang="en-US" dirty="0"/>
              <a:t>Truong</a:t>
            </a:r>
          </a:p>
        </p:txBody>
      </p:sp>
      <p:sp>
        <p:nvSpPr>
          <p:cNvPr id="1082" name="Text Placeholder 5">
            <a:extLst>
              <a:ext uri="{FF2B5EF4-FFF2-40B4-BE49-F238E27FC236}">
                <a16:creationId xmlns:a16="http://schemas.microsoft.com/office/drawing/2014/main" id="{E27787B1-8AB2-1DC6-8C68-91A8102F6B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C17A055-4256-4967-B273-CBB3B4BEF85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93700" y="6627813"/>
            <a:ext cx="255588" cy="207962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  <a:defRPr/>
            </a:pPr>
            <a:fld id="{20549947-ECEE-CD4E-8E00-25DB9EFCD1C0}" type="slidenum">
              <a:rPr lang="de-DE" kern="1200" baseline="0">
                <a:latin typeface="Arial"/>
                <a:ea typeface="+mn-ea"/>
                <a:cs typeface="+mn-cs"/>
              </a:rPr>
              <a:pPr>
                <a:spcAft>
                  <a:spcPts val="600"/>
                </a:spcAft>
                <a:defRPr/>
              </a:pPr>
              <a:t>4</a:t>
            </a:fld>
            <a:endParaRPr lang="de-DE" kern="1200" baseline="0">
              <a:latin typeface="Arial"/>
              <a:ea typeface="+mn-ea"/>
              <a:cs typeface="+mn-cs"/>
            </a:endParaRPr>
          </a:p>
        </p:txBody>
      </p:sp>
      <p:pic>
        <p:nvPicPr>
          <p:cNvPr id="9" name="Grafik 8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59B0709A-4926-ED91-23FE-2794DDFD3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239" y="1589453"/>
            <a:ext cx="1167419" cy="1626641"/>
          </a:xfrm>
          <a:prstGeom prst="rect">
            <a:avLst/>
          </a:prstGeom>
        </p:spPr>
      </p:pic>
      <p:pic>
        <p:nvPicPr>
          <p:cNvPr id="13" name="Grafik 12" descr="Ein Bild, das Muster, Schwarzweiß, monochrom, nähen enthält.&#10;&#10;Automatisch generierte Beschreibung">
            <a:extLst>
              <a:ext uri="{FF2B5EF4-FFF2-40B4-BE49-F238E27FC236}">
                <a16:creationId xmlns:a16="http://schemas.microsoft.com/office/drawing/2014/main" id="{1E0F82B0-0DB6-AF0F-E4D9-71DC5AE5C4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357" y="1780665"/>
            <a:ext cx="3339673" cy="333967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3B598AD-AB09-EB9E-8CB8-70DE526240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410" y="3568815"/>
            <a:ext cx="3204189" cy="175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775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70CC1-4D3D-1B30-7CAB-ABD2E4EA5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Muster, Quadrat, Symmetrie, Rechteck enthält.&#10;&#10;Automatisch generierte Beschreibung">
            <a:extLst>
              <a:ext uri="{FF2B5EF4-FFF2-40B4-BE49-F238E27FC236}">
                <a16:creationId xmlns:a16="http://schemas.microsoft.com/office/drawing/2014/main" id="{65E299A2-2D3F-FD8B-736A-0E7EC7124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238" y="1730691"/>
            <a:ext cx="2523749" cy="3928014"/>
          </a:xfrm>
          <a:prstGeom prst="rect">
            <a:avLst/>
          </a:prstGeom>
          <a:noFill/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D54DE77-7B47-8EE8-2532-921F6F2B5800}"/>
              </a:ext>
            </a:extLst>
          </p:cNvPr>
          <p:cNvSpPr txBox="1"/>
          <p:nvPr/>
        </p:nvSpPr>
        <p:spPr bwMode="auto">
          <a:xfrm>
            <a:off x="393601" y="1992036"/>
            <a:ext cx="3572008" cy="3513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/>
          <a:p>
            <a:pPr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3"/>
              </a:buBlip>
            </a:pPr>
            <a:r>
              <a:rPr lang="de-DE" sz="1600" b="1" kern="0" dirty="0">
                <a:ea typeface="ＭＳ Ｐゴシック" charset="0"/>
              </a:rPr>
              <a:t>Implementierung</a:t>
            </a:r>
          </a:p>
          <a:p>
            <a:pPr marL="457200" lvl="2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3"/>
              </a:buBlip>
            </a:pPr>
            <a:r>
              <a:rPr lang="de-DE" sz="1600" b="1" kern="0" dirty="0">
                <a:ea typeface="ＭＳ Ｐゴシック" charset="0"/>
              </a:rPr>
              <a:t>Path Visualisierung</a:t>
            </a:r>
          </a:p>
          <a:p>
            <a:pPr marL="457200" lvl="2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3"/>
              </a:buBlip>
            </a:pPr>
            <a:r>
              <a:rPr lang="de-DE" sz="1600" b="1" kern="0" dirty="0">
                <a:ea typeface="ＭＳ Ｐゴシック" charset="0"/>
              </a:rPr>
              <a:t>Waiting &amp; Run State</a:t>
            </a:r>
          </a:p>
          <a:p>
            <a:pPr marL="457200" lvl="2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3"/>
              </a:buBlip>
            </a:pPr>
            <a:r>
              <a:rPr lang="de-DE" sz="1600" b="1" kern="0" dirty="0">
                <a:ea typeface="ＭＳ Ｐゴシック" charset="0"/>
              </a:rPr>
              <a:t>A* Algorithmus</a:t>
            </a:r>
          </a:p>
          <a:p>
            <a:pPr marL="457200" lvl="2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3"/>
              </a:buBlip>
            </a:pPr>
            <a:r>
              <a:rPr lang="de-DE" sz="1600" b="1" kern="0" dirty="0">
                <a:ea typeface="ＭＳ Ｐゴシック" charset="0"/>
              </a:rPr>
              <a:t>Q-Learning Algorithmus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AA03CAD-0E26-E267-4EB3-DADC696C5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de-DE" i="1" dirty="0">
                <a:latin typeface="+mj-lt"/>
                <a:ea typeface="ＭＳ Ｐゴシック" charset="0"/>
                <a:cs typeface="ＭＳ Ｐゴシック" charset="0"/>
              </a:rPr>
              <a:t>Implementierung</a:t>
            </a:r>
          </a:p>
        </p:txBody>
      </p:sp>
      <p:sp>
        <p:nvSpPr>
          <p:cNvPr id="1080" name="Subtitle 4">
            <a:extLst>
              <a:ext uri="{FF2B5EF4-FFF2-40B4-BE49-F238E27FC236}">
                <a16:creationId xmlns:a16="http://schemas.microsoft.com/office/drawing/2014/main" id="{00427235-AC63-9A6A-7062-2C420C2DE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Saad</a:t>
            </a:r>
          </a:p>
        </p:txBody>
      </p:sp>
      <p:sp>
        <p:nvSpPr>
          <p:cNvPr id="1087" name="Text Placeholder 5">
            <a:extLst>
              <a:ext uri="{FF2B5EF4-FFF2-40B4-BE49-F238E27FC236}">
                <a16:creationId xmlns:a16="http://schemas.microsoft.com/office/drawing/2014/main" id="{D53C9FED-15DF-C3D3-ACA4-C2DE944CAEB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C455F6C-343C-2D40-548B-F7C2E1D2D5B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93700" y="6627813"/>
            <a:ext cx="255588" cy="207962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  <a:defRPr/>
            </a:pPr>
            <a:fld id="{20549947-ECEE-CD4E-8E00-25DB9EFCD1C0}" type="slidenum">
              <a:rPr lang="de-DE" kern="1200" baseline="0">
                <a:latin typeface="Arial"/>
                <a:ea typeface="+mn-ea"/>
                <a:cs typeface="+mn-cs"/>
              </a:rPr>
              <a:pPr>
                <a:spcAft>
                  <a:spcPts val="600"/>
                </a:spcAft>
                <a:defRPr/>
              </a:pPr>
              <a:t>5</a:t>
            </a:fld>
            <a:endParaRPr lang="de-DE" kern="1200" baseline="0">
              <a:latin typeface="Arial"/>
              <a:ea typeface="+mn-ea"/>
              <a:cs typeface="+mn-cs"/>
            </a:endParaRPr>
          </a:p>
        </p:txBody>
      </p:sp>
      <p:sp>
        <p:nvSpPr>
          <p:cNvPr id="6" name="AutoShape 2" descr="An Introduction to Q-Learning: A Tutorial For Beginners | DataCamp">
            <a:extLst>
              <a:ext uri="{FF2B5EF4-FFF2-40B4-BE49-F238E27FC236}">
                <a16:creationId xmlns:a16="http://schemas.microsoft.com/office/drawing/2014/main" id="{0E935C30-C4C8-07CE-438B-1D455728EE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AutoShape 4" descr="An Introduction to Q-Learning: A Tutorial For Beginners | DataCamp">
            <a:extLst>
              <a:ext uri="{FF2B5EF4-FFF2-40B4-BE49-F238E27FC236}">
                <a16:creationId xmlns:a16="http://schemas.microsoft.com/office/drawing/2014/main" id="{DBAB6AB1-6F8C-7C22-75FE-EB8BA5A860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AutoShape 6" descr="Q Learning Header">
            <a:extLst>
              <a:ext uri="{FF2B5EF4-FFF2-40B4-BE49-F238E27FC236}">
                <a16:creationId xmlns:a16="http://schemas.microsoft.com/office/drawing/2014/main" id="{7EC3709D-3681-0504-53E7-693EACFC68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pic>
        <p:nvPicPr>
          <p:cNvPr id="16" name="Grafik 15" descr="Ein Bild, das Text, Schrift, Diagramm, Entwurf enthält.&#10;&#10;Automatisch generierte Beschreibung">
            <a:extLst>
              <a:ext uri="{FF2B5EF4-FFF2-40B4-BE49-F238E27FC236}">
                <a16:creationId xmlns:a16="http://schemas.microsoft.com/office/drawing/2014/main" id="{E7A5E85F-CE54-026B-51BE-5506FDE141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998" y="1825824"/>
            <a:ext cx="4687648" cy="373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78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05486-F1E6-EBD3-0193-4A29B80EE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6EFB8BFF-71CA-51C9-D5B5-D8B60BA371B1}"/>
              </a:ext>
            </a:extLst>
          </p:cNvPr>
          <p:cNvSpPr txBox="1"/>
          <p:nvPr/>
        </p:nvSpPr>
        <p:spPr bwMode="auto">
          <a:xfrm>
            <a:off x="649288" y="2100659"/>
            <a:ext cx="4366178" cy="3513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/>
          <a:p>
            <a:pPr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Implementierung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 err="1">
                <a:ea typeface="ＭＳ Ｐゴシック" charset="0"/>
              </a:rPr>
              <a:t>Breadth</a:t>
            </a:r>
            <a:r>
              <a:rPr lang="de-DE" sz="1600" b="1" kern="0" dirty="0">
                <a:ea typeface="ＭＳ Ｐゴシック" charset="0"/>
              </a:rPr>
              <a:t> First Search </a:t>
            </a:r>
            <a:r>
              <a:rPr lang="de-DE" sz="1600" b="1" kern="0" dirty="0" err="1">
                <a:ea typeface="ＭＳ Ｐゴシック" charset="0"/>
              </a:rPr>
              <a:t>Algorithm</a:t>
            </a:r>
            <a:endParaRPr lang="de-DE" sz="1600" b="1" kern="0" dirty="0">
              <a:ea typeface="ＭＳ Ｐゴシック" charset="0"/>
            </a:endParaRP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 err="1">
                <a:ea typeface="ＭＳ Ｐゴシック" charset="0"/>
              </a:rPr>
              <a:t>Greedy</a:t>
            </a:r>
            <a:r>
              <a:rPr lang="de-DE" sz="1600" b="1" kern="0" dirty="0">
                <a:ea typeface="ＭＳ Ｐゴシック" charset="0"/>
              </a:rPr>
              <a:t> Best First Search </a:t>
            </a:r>
            <a:r>
              <a:rPr lang="de-DE" sz="1600" b="1" kern="0" dirty="0" err="1">
                <a:ea typeface="ＭＳ Ｐゴシック" charset="0"/>
              </a:rPr>
              <a:t>Algorithm</a:t>
            </a:r>
            <a:endParaRPr lang="de-DE" sz="1600" b="1" kern="0" dirty="0">
              <a:ea typeface="ＭＳ Ｐゴシック" charset="0"/>
            </a:endParaRP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State Action </a:t>
            </a:r>
            <a:r>
              <a:rPr lang="de-DE" sz="1600" b="1" kern="0" dirty="0" err="1">
                <a:ea typeface="ＭＳ Ｐゴシック" charset="0"/>
              </a:rPr>
              <a:t>Reward</a:t>
            </a:r>
            <a:r>
              <a:rPr lang="de-DE" sz="1600" b="1" kern="0" dirty="0">
                <a:ea typeface="ＭＳ Ｐゴシック" charset="0"/>
              </a:rPr>
              <a:t> State Action (SARSA)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endParaRPr lang="de-DE" sz="1600" b="1" kern="0" dirty="0">
              <a:ea typeface="ＭＳ Ｐゴシック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3931A1F-446E-3CB0-C72C-D49ABAABB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de-DE" i="1" dirty="0">
                <a:latin typeface="+mj-lt"/>
                <a:ea typeface="ＭＳ Ｐゴシック" charset="0"/>
                <a:cs typeface="ＭＳ Ｐゴシック" charset="0"/>
              </a:rPr>
              <a:t>Implementierung</a:t>
            </a:r>
          </a:p>
        </p:txBody>
      </p:sp>
      <p:sp>
        <p:nvSpPr>
          <p:cNvPr id="1080" name="Subtitle 4">
            <a:extLst>
              <a:ext uri="{FF2B5EF4-FFF2-40B4-BE49-F238E27FC236}">
                <a16:creationId xmlns:a16="http://schemas.microsoft.com/office/drawing/2014/main" id="{54F3AE25-DEB6-468F-4F8F-175A4B9F9B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Truong</a:t>
            </a:r>
          </a:p>
        </p:txBody>
      </p:sp>
      <p:sp>
        <p:nvSpPr>
          <p:cNvPr id="1087" name="Text Placeholder 5">
            <a:extLst>
              <a:ext uri="{FF2B5EF4-FFF2-40B4-BE49-F238E27FC236}">
                <a16:creationId xmlns:a16="http://schemas.microsoft.com/office/drawing/2014/main" id="{AFD56BDF-E7C7-208D-45C3-6923B72A7A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3AA5EB6-B8B9-C220-D39E-EBA279CACA2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93700" y="6627813"/>
            <a:ext cx="255588" cy="207962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  <a:defRPr/>
            </a:pPr>
            <a:fld id="{20549947-ECEE-CD4E-8E00-25DB9EFCD1C0}" type="slidenum">
              <a:rPr lang="de-DE" kern="1200" baseline="0">
                <a:latin typeface="Arial"/>
                <a:ea typeface="+mn-ea"/>
                <a:cs typeface="+mn-cs"/>
              </a:rPr>
              <a:pPr>
                <a:spcAft>
                  <a:spcPts val="600"/>
                </a:spcAft>
                <a:defRPr/>
              </a:pPr>
              <a:t>6</a:t>
            </a:fld>
            <a:endParaRPr lang="de-DE" kern="1200" baseline="0">
              <a:latin typeface="Arial"/>
              <a:ea typeface="+mn-ea"/>
              <a:cs typeface="+mn-cs"/>
            </a:endParaRPr>
          </a:p>
        </p:txBody>
      </p:sp>
      <p:sp>
        <p:nvSpPr>
          <p:cNvPr id="6" name="AutoShape 2" descr="An Introduction to Q-Learning: A Tutorial For Beginners | DataCamp">
            <a:extLst>
              <a:ext uri="{FF2B5EF4-FFF2-40B4-BE49-F238E27FC236}">
                <a16:creationId xmlns:a16="http://schemas.microsoft.com/office/drawing/2014/main" id="{038AB27A-4BCD-34A3-2D59-BA189C63DFE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AutoShape 4" descr="An Introduction to Q-Learning: A Tutorial For Beginners | DataCamp">
            <a:extLst>
              <a:ext uri="{FF2B5EF4-FFF2-40B4-BE49-F238E27FC236}">
                <a16:creationId xmlns:a16="http://schemas.microsoft.com/office/drawing/2014/main" id="{8E2B83AC-6F9B-3A00-38FB-4DB39A5BBC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AutoShape 6" descr="Q Learning Header">
            <a:extLst>
              <a:ext uri="{FF2B5EF4-FFF2-40B4-BE49-F238E27FC236}">
                <a16:creationId xmlns:a16="http://schemas.microsoft.com/office/drawing/2014/main" id="{E1CEE28C-15E8-8FA1-F2B8-B5233A9755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pic>
        <p:nvPicPr>
          <p:cNvPr id="4" name="Grafik 3" descr="Ein Bild, das Reihe, Diagramm, Kreis enthält.&#10;&#10;Automatisch generierte Beschreibung">
            <a:extLst>
              <a:ext uri="{FF2B5EF4-FFF2-40B4-BE49-F238E27FC236}">
                <a16:creationId xmlns:a16="http://schemas.microsoft.com/office/drawing/2014/main" id="{D641CDBF-AABD-7E1C-3631-473C3E15AA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649" y="1573342"/>
            <a:ext cx="2730583" cy="2079740"/>
          </a:xfrm>
          <a:prstGeom prst="rect">
            <a:avLst/>
          </a:prstGeom>
        </p:spPr>
      </p:pic>
      <p:sp>
        <p:nvSpPr>
          <p:cNvPr id="12" name="AutoShape 6">
            <a:extLst>
              <a:ext uri="{FF2B5EF4-FFF2-40B4-BE49-F238E27FC236}">
                <a16:creationId xmlns:a16="http://schemas.microsoft.com/office/drawing/2014/main" id="{224C6E13-8B68-D92F-A233-7BBBDD4F6B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53200" y="388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4" name="Grafik 13" descr="Ein Bild, das Diagramm, Reihe, Kreis enthält.&#10;&#10;Automatisch generierte Beschreibung">
            <a:extLst>
              <a:ext uri="{FF2B5EF4-FFF2-40B4-BE49-F238E27FC236}">
                <a16:creationId xmlns:a16="http://schemas.microsoft.com/office/drawing/2014/main" id="{A3A5DA1F-D52E-1E61-27D2-C05BADA1BA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645" y="3733800"/>
            <a:ext cx="3501198" cy="175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44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ECDB4-01A9-4A50-425B-5AE3CE2B0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7D9FB9B3-B447-440A-35B9-7EDFE133DF70}"/>
              </a:ext>
            </a:extLst>
          </p:cNvPr>
          <p:cNvSpPr txBox="1"/>
          <p:nvPr/>
        </p:nvSpPr>
        <p:spPr bwMode="auto">
          <a:xfrm>
            <a:off x="904222" y="2129392"/>
            <a:ext cx="4366178" cy="3513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/>
          <a:p>
            <a:pPr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4"/>
              </a:buBlip>
            </a:pPr>
            <a:r>
              <a:rPr lang="de-DE" sz="1600" b="1" kern="0" dirty="0">
                <a:ea typeface="ＭＳ Ｐゴシック" charset="0"/>
              </a:rPr>
              <a:t>Implementierung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4"/>
              </a:buBlip>
            </a:pPr>
            <a:r>
              <a:rPr lang="de-DE" sz="1600" b="1" kern="0" dirty="0">
                <a:ea typeface="ＭＳ Ｐゴシック" charset="0"/>
              </a:rPr>
              <a:t>Parameter Update von Q-Learning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4"/>
              </a:buBlip>
            </a:pPr>
            <a:r>
              <a:rPr lang="de-DE" sz="1600" b="1" kern="0" dirty="0">
                <a:ea typeface="ＭＳ Ｐゴシック" charset="0"/>
              </a:rPr>
              <a:t>Erste Metriken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4"/>
              </a:buBlip>
            </a:pPr>
            <a:r>
              <a:rPr lang="de-DE" sz="1600" b="1" kern="0" dirty="0">
                <a:ea typeface="ＭＳ Ｐゴシック" charset="0"/>
              </a:rPr>
              <a:t>Visualisierung von Metriken in der UI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4"/>
              </a:buBlip>
            </a:pPr>
            <a:r>
              <a:rPr lang="de-DE" sz="1600" b="1" kern="0" dirty="0">
                <a:ea typeface="ＭＳ Ｐゴシック" charset="0"/>
              </a:rPr>
              <a:t>Erweiterung durch neue Fenster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4"/>
              </a:buBlip>
            </a:pPr>
            <a:endParaRPr lang="de-DE" sz="1600" b="1" kern="0" dirty="0">
              <a:ea typeface="ＭＳ Ｐゴシック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3FBF8F2-0C35-FDE3-B642-1517E00A6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de-DE" i="1" dirty="0">
                <a:latin typeface="+mj-lt"/>
                <a:ea typeface="ＭＳ Ｐゴシック" charset="0"/>
                <a:cs typeface="ＭＳ Ｐゴシック" charset="0"/>
              </a:rPr>
              <a:t>Implementierung</a:t>
            </a:r>
          </a:p>
        </p:txBody>
      </p:sp>
      <p:sp>
        <p:nvSpPr>
          <p:cNvPr id="1080" name="Subtitle 4">
            <a:extLst>
              <a:ext uri="{FF2B5EF4-FFF2-40B4-BE49-F238E27FC236}">
                <a16:creationId xmlns:a16="http://schemas.microsoft.com/office/drawing/2014/main" id="{F3008160-FC03-308D-1539-287757845E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Saad</a:t>
            </a:r>
          </a:p>
        </p:txBody>
      </p:sp>
      <p:sp>
        <p:nvSpPr>
          <p:cNvPr id="1087" name="Text Placeholder 5">
            <a:extLst>
              <a:ext uri="{FF2B5EF4-FFF2-40B4-BE49-F238E27FC236}">
                <a16:creationId xmlns:a16="http://schemas.microsoft.com/office/drawing/2014/main" id="{B4AE4F47-BD16-3823-349D-7FD4F01C7F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F807370-C206-CB87-7C5F-9F30C7B7FA9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93700" y="6627813"/>
            <a:ext cx="255588" cy="207962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  <a:defRPr/>
            </a:pPr>
            <a:fld id="{20549947-ECEE-CD4E-8E00-25DB9EFCD1C0}" type="slidenum">
              <a:rPr lang="de-DE" kern="1200" baseline="0">
                <a:latin typeface="Arial"/>
                <a:ea typeface="+mn-ea"/>
                <a:cs typeface="+mn-cs"/>
              </a:rPr>
              <a:pPr>
                <a:spcAft>
                  <a:spcPts val="600"/>
                </a:spcAft>
                <a:defRPr/>
              </a:pPr>
              <a:t>7</a:t>
            </a:fld>
            <a:endParaRPr lang="de-DE" kern="1200" baseline="0">
              <a:latin typeface="Arial"/>
              <a:ea typeface="+mn-ea"/>
              <a:cs typeface="+mn-cs"/>
            </a:endParaRPr>
          </a:p>
        </p:txBody>
      </p:sp>
      <p:sp>
        <p:nvSpPr>
          <p:cNvPr id="6" name="AutoShape 2" descr="An Introduction to Q-Learning: A Tutorial For Beginners | DataCamp">
            <a:extLst>
              <a:ext uri="{FF2B5EF4-FFF2-40B4-BE49-F238E27FC236}">
                <a16:creationId xmlns:a16="http://schemas.microsoft.com/office/drawing/2014/main" id="{2B7124C7-891A-5A63-CAE3-670D0E3762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AutoShape 4" descr="An Introduction to Q-Learning: A Tutorial For Beginners | DataCamp">
            <a:extLst>
              <a:ext uri="{FF2B5EF4-FFF2-40B4-BE49-F238E27FC236}">
                <a16:creationId xmlns:a16="http://schemas.microsoft.com/office/drawing/2014/main" id="{1027DD02-DFA3-A9B5-B556-8A35AEF3EF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AutoShape 6" descr="Q Learning Header">
            <a:extLst>
              <a:ext uri="{FF2B5EF4-FFF2-40B4-BE49-F238E27FC236}">
                <a16:creationId xmlns:a16="http://schemas.microsoft.com/office/drawing/2014/main" id="{87F5E8F3-AB44-F705-3628-209814C528E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pic>
        <p:nvPicPr>
          <p:cNvPr id="3" name="Bildschirmaufzeichnung 2">
            <a:hlinkClick r:id="" action="ppaction://media"/>
            <a:extLst>
              <a:ext uri="{FF2B5EF4-FFF2-40B4-BE49-F238E27FC236}">
                <a16:creationId xmlns:a16="http://schemas.microsoft.com/office/drawing/2014/main" id="{E2551C4F-CF15-FF0B-66D2-F5B15C9B311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7805.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53200" y="1522028"/>
            <a:ext cx="4979356" cy="415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8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35DC4-88B2-141D-BF86-79070E013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0845513A-7AB9-70AF-8847-6A901962C73C}"/>
              </a:ext>
            </a:extLst>
          </p:cNvPr>
          <p:cNvSpPr txBox="1"/>
          <p:nvPr/>
        </p:nvSpPr>
        <p:spPr bwMode="auto">
          <a:xfrm>
            <a:off x="393601" y="1314450"/>
            <a:ext cx="5337728" cy="496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 fontScale="85000" lnSpcReduction="20000"/>
          </a:bodyPr>
          <a:lstStyle/>
          <a:p>
            <a:pPr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Implementierung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Maze Generator &amp; neue Maps</a:t>
            </a:r>
          </a:p>
          <a:p>
            <a:pPr lvl="2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Normale </a:t>
            </a:r>
            <a:r>
              <a:rPr lang="de-DE" sz="1600" b="1" kern="0" dirty="0" err="1">
                <a:ea typeface="ＭＳ Ｐゴシック" charset="0"/>
              </a:rPr>
              <a:t>Map</a:t>
            </a:r>
            <a:endParaRPr lang="de-DE" sz="1600" b="1" kern="0" dirty="0">
              <a:ea typeface="ＭＳ Ｐゴシック" charset="0"/>
            </a:endParaRPr>
          </a:p>
          <a:p>
            <a:pPr lvl="2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Snake </a:t>
            </a:r>
            <a:r>
              <a:rPr lang="de-DE" sz="1600" b="1" kern="0" dirty="0" err="1">
                <a:ea typeface="ＭＳ Ｐゴシック" charset="0"/>
              </a:rPr>
              <a:t>Map</a:t>
            </a:r>
            <a:endParaRPr lang="de-DE" sz="1600" b="1" kern="0" dirty="0">
              <a:ea typeface="ＭＳ Ｐゴシック" charset="0"/>
            </a:endParaRPr>
          </a:p>
          <a:p>
            <a:pPr lvl="2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Open </a:t>
            </a:r>
            <a:r>
              <a:rPr lang="de-DE" sz="1600" b="1" kern="0" dirty="0" err="1">
                <a:ea typeface="ＭＳ Ｐゴシック" charset="0"/>
              </a:rPr>
              <a:t>Map</a:t>
            </a:r>
            <a:endParaRPr lang="de-DE" sz="1600" b="1" kern="0" dirty="0">
              <a:ea typeface="ＭＳ Ｐゴシック" charset="0"/>
            </a:endParaRPr>
          </a:p>
          <a:p>
            <a:pPr lvl="2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Bottleneck </a:t>
            </a:r>
            <a:r>
              <a:rPr lang="de-DE" sz="1600" b="1" kern="0" dirty="0" err="1">
                <a:ea typeface="ＭＳ Ｐゴシック" charset="0"/>
              </a:rPr>
              <a:t>Map</a:t>
            </a:r>
            <a:endParaRPr lang="de-DE" sz="1600" b="1" kern="0" dirty="0">
              <a:ea typeface="ＭＳ Ｐゴシック" charset="0"/>
            </a:endParaRP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Maps wechseln in der UI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Neue Metriken zum Ablegen</a:t>
            </a:r>
          </a:p>
          <a:p>
            <a:pPr lvl="2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Total </a:t>
            </a:r>
            <a:r>
              <a:rPr lang="de-DE" sz="1600" b="1" kern="0" dirty="0" err="1">
                <a:ea typeface="ＭＳ Ｐゴシック" charset="0"/>
              </a:rPr>
              <a:t>runs</a:t>
            </a:r>
            <a:endParaRPr lang="de-DE" sz="1600" b="1" kern="0" dirty="0">
              <a:ea typeface="ＭＳ Ｐゴシック" charset="0"/>
            </a:endParaRPr>
          </a:p>
          <a:p>
            <a:pPr lvl="2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 err="1">
                <a:ea typeface="ＭＳ Ｐゴシック" charset="0"/>
              </a:rPr>
              <a:t>Successful</a:t>
            </a:r>
            <a:r>
              <a:rPr lang="de-DE" sz="1600" b="1" kern="0" dirty="0">
                <a:ea typeface="ＭＳ Ｐゴシック" charset="0"/>
              </a:rPr>
              <a:t> </a:t>
            </a:r>
            <a:r>
              <a:rPr lang="de-DE" sz="1600" b="1" kern="0" dirty="0" err="1">
                <a:ea typeface="ＭＳ Ｐゴシック" charset="0"/>
              </a:rPr>
              <a:t>runs</a:t>
            </a:r>
            <a:endParaRPr lang="de-DE" sz="1600" b="1" kern="0" dirty="0">
              <a:ea typeface="ＭＳ Ｐゴシック" charset="0"/>
            </a:endParaRPr>
          </a:p>
          <a:p>
            <a:pPr lvl="2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Path </a:t>
            </a:r>
            <a:r>
              <a:rPr lang="de-DE" sz="1600" b="1" kern="0" dirty="0" err="1">
                <a:ea typeface="ＭＳ Ｐゴシック" charset="0"/>
              </a:rPr>
              <a:t>length</a:t>
            </a:r>
            <a:endParaRPr lang="de-DE" sz="1600" b="1" kern="0" dirty="0">
              <a:ea typeface="ＭＳ Ｐゴシック" charset="0"/>
            </a:endParaRPr>
          </a:p>
          <a:p>
            <a:pPr lvl="2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 err="1">
                <a:ea typeface="ＭＳ Ｐゴシック" charset="0"/>
              </a:rPr>
              <a:t>Completion</a:t>
            </a:r>
            <a:r>
              <a:rPr lang="de-DE" sz="1600" b="1" kern="0" dirty="0">
                <a:ea typeface="ＭＳ Ｐゴシック" charset="0"/>
              </a:rPr>
              <a:t> time</a:t>
            </a:r>
          </a:p>
          <a:p>
            <a:pPr lvl="2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(Nodes </a:t>
            </a:r>
            <a:r>
              <a:rPr lang="de-DE" sz="1600" b="1" kern="0" dirty="0" err="1">
                <a:ea typeface="ＭＳ Ｐゴシック" charset="0"/>
              </a:rPr>
              <a:t>explored</a:t>
            </a:r>
            <a:r>
              <a:rPr lang="de-DE" sz="1600" b="1" kern="0" dirty="0">
                <a:ea typeface="ＭＳ Ｐゴシック" charset="0"/>
              </a:rPr>
              <a:t>)</a:t>
            </a:r>
          </a:p>
          <a:p>
            <a:pPr lvl="2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Metriken tracken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endParaRPr lang="de-DE" sz="1600" b="1" kern="0" dirty="0">
              <a:ea typeface="ＭＳ Ｐゴシック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2EC839-6722-E8F1-D260-B98DA68CE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de-DE" i="1" dirty="0">
                <a:latin typeface="+mj-lt"/>
                <a:ea typeface="ＭＳ Ｐゴシック" charset="0"/>
                <a:cs typeface="ＭＳ Ｐゴシック" charset="0"/>
              </a:rPr>
              <a:t>Implementierung</a:t>
            </a:r>
          </a:p>
        </p:txBody>
      </p:sp>
      <p:sp>
        <p:nvSpPr>
          <p:cNvPr id="1080" name="Subtitle 4">
            <a:extLst>
              <a:ext uri="{FF2B5EF4-FFF2-40B4-BE49-F238E27FC236}">
                <a16:creationId xmlns:a16="http://schemas.microsoft.com/office/drawing/2014/main" id="{2929E13F-6CB1-1CF9-B861-513E9FB8D3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Truong</a:t>
            </a:r>
          </a:p>
        </p:txBody>
      </p:sp>
      <p:sp>
        <p:nvSpPr>
          <p:cNvPr id="1087" name="Text Placeholder 5">
            <a:extLst>
              <a:ext uri="{FF2B5EF4-FFF2-40B4-BE49-F238E27FC236}">
                <a16:creationId xmlns:a16="http://schemas.microsoft.com/office/drawing/2014/main" id="{4B6F2425-A045-D9A6-9A61-BAD3466129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BD0C08-BD5D-CB76-7BC4-57FB91C0947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93700" y="6627813"/>
            <a:ext cx="255588" cy="207962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  <a:defRPr/>
            </a:pPr>
            <a:fld id="{20549947-ECEE-CD4E-8E00-25DB9EFCD1C0}" type="slidenum">
              <a:rPr lang="de-DE" kern="1200" baseline="0">
                <a:latin typeface="Arial"/>
                <a:ea typeface="+mn-ea"/>
                <a:cs typeface="+mn-cs"/>
              </a:rPr>
              <a:pPr>
                <a:spcAft>
                  <a:spcPts val="600"/>
                </a:spcAft>
                <a:defRPr/>
              </a:pPr>
              <a:t>8</a:t>
            </a:fld>
            <a:endParaRPr lang="de-DE" kern="1200" baseline="0">
              <a:latin typeface="Arial"/>
              <a:ea typeface="+mn-ea"/>
              <a:cs typeface="+mn-cs"/>
            </a:endParaRPr>
          </a:p>
        </p:txBody>
      </p:sp>
      <p:sp>
        <p:nvSpPr>
          <p:cNvPr id="6" name="AutoShape 2" descr="An Introduction to Q-Learning: A Tutorial For Beginners | DataCamp">
            <a:extLst>
              <a:ext uri="{FF2B5EF4-FFF2-40B4-BE49-F238E27FC236}">
                <a16:creationId xmlns:a16="http://schemas.microsoft.com/office/drawing/2014/main" id="{2DF3DD0D-F873-7B6C-511D-FA777700D3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AutoShape 4" descr="An Introduction to Q-Learning: A Tutorial For Beginners | DataCamp">
            <a:extLst>
              <a:ext uri="{FF2B5EF4-FFF2-40B4-BE49-F238E27FC236}">
                <a16:creationId xmlns:a16="http://schemas.microsoft.com/office/drawing/2014/main" id="{7502B2A4-01AB-B138-DE09-FA41850B13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AutoShape 6" descr="Q Learning Header">
            <a:extLst>
              <a:ext uri="{FF2B5EF4-FFF2-40B4-BE49-F238E27FC236}">
                <a16:creationId xmlns:a16="http://schemas.microsoft.com/office/drawing/2014/main" id="{6CCA28A9-616D-5D57-6B62-8B2F9B2533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pic>
        <p:nvPicPr>
          <p:cNvPr id="4" name="Grafik 3" descr="Ein Bild, das nähen, monochrom, Muster enthält.&#10;&#10;Automatisch generierte Beschreibung">
            <a:extLst>
              <a:ext uri="{FF2B5EF4-FFF2-40B4-BE49-F238E27FC236}">
                <a16:creationId xmlns:a16="http://schemas.microsoft.com/office/drawing/2014/main" id="{D86FA17F-7253-05F4-E67C-80A04DB42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329" y="1079813"/>
            <a:ext cx="2714958" cy="2714958"/>
          </a:xfrm>
          <a:prstGeom prst="rect">
            <a:avLst/>
          </a:prstGeom>
        </p:spPr>
      </p:pic>
      <p:pic>
        <p:nvPicPr>
          <p:cNvPr id="11" name="Grafik 10" descr="Ein Bild, das Muster, nähen, Rechteck, monochrom enthält.&#10;&#10;Automatisch generierte Beschreibung">
            <a:extLst>
              <a:ext uri="{FF2B5EF4-FFF2-40B4-BE49-F238E27FC236}">
                <a16:creationId xmlns:a16="http://schemas.microsoft.com/office/drawing/2014/main" id="{69D62239-980B-8BF3-C155-691507A31A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693" y="2098221"/>
            <a:ext cx="2966357" cy="2966357"/>
          </a:xfrm>
          <a:prstGeom prst="rect">
            <a:avLst/>
          </a:prstGeom>
        </p:spPr>
      </p:pic>
      <p:pic>
        <p:nvPicPr>
          <p:cNvPr id="13" name="Grafik 12" descr="Ein Bild, das Text, Schwarzweiß, Screenshot, Schrift enthält.&#10;&#10;Automatisch generierte Beschreibung">
            <a:extLst>
              <a:ext uri="{FF2B5EF4-FFF2-40B4-BE49-F238E27FC236}">
                <a16:creationId xmlns:a16="http://schemas.microsoft.com/office/drawing/2014/main" id="{27437DC9-B436-2D25-A4B8-1585AC2CE7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379" y="3246844"/>
            <a:ext cx="3076908" cy="307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63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640EB-37E3-C93E-C9EC-1150384A9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67921F8-CEC6-04D8-FA44-F3AFDD21A3DB}"/>
              </a:ext>
            </a:extLst>
          </p:cNvPr>
          <p:cNvSpPr txBox="1"/>
          <p:nvPr/>
        </p:nvSpPr>
        <p:spPr bwMode="auto">
          <a:xfrm>
            <a:off x="850800" y="1619250"/>
            <a:ext cx="4758064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/>
          <a:p>
            <a:pPr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Debugging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Metriken gefixt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Logiken wie </a:t>
            </a:r>
            <a:r>
              <a:rPr lang="de-DE" sz="1600" b="1" kern="0" dirty="0" err="1">
                <a:ea typeface="ＭＳ Ｐゴシック" charset="0"/>
              </a:rPr>
              <a:t>Reset</a:t>
            </a:r>
            <a:r>
              <a:rPr lang="de-DE" sz="1600" b="1" kern="0" dirty="0">
                <a:ea typeface="ＭＳ Ｐゴシック" charset="0"/>
              </a:rPr>
              <a:t> gefixt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Metriken tracken pro Run gefixt</a:t>
            </a:r>
          </a:p>
          <a:p>
            <a:pPr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Implementierung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Erste Analyse und Visualisierung der Ergebnisse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Scoring angepasst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Memory &amp; CPU </a:t>
            </a:r>
            <a:r>
              <a:rPr lang="de-DE" sz="1600" b="1" kern="0" dirty="0" err="1">
                <a:ea typeface="ＭＳ Ｐゴシック" charset="0"/>
              </a:rPr>
              <a:t>Usage</a:t>
            </a:r>
            <a:r>
              <a:rPr lang="de-DE" sz="1600" b="1" kern="0" dirty="0">
                <a:ea typeface="ＭＳ Ｐゴシック" charset="0"/>
              </a:rPr>
              <a:t> als Metrik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EBF5B73-4EB1-1C43-9B65-6AB4CDB30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de-DE" i="1" dirty="0">
                <a:latin typeface="+mj-lt"/>
                <a:ea typeface="ＭＳ Ｐゴシック" charset="0"/>
                <a:cs typeface="ＭＳ Ｐゴシック" charset="0"/>
              </a:rPr>
              <a:t>Implementierung</a:t>
            </a:r>
          </a:p>
        </p:txBody>
      </p:sp>
      <p:sp>
        <p:nvSpPr>
          <p:cNvPr id="1080" name="Subtitle 4">
            <a:extLst>
              <a:ext uri="{FF2B5EF4-FFF2-40B4-BE49-F238E27FC236}">
                <a16:creationId xmlns:a16="http://schemas.microsoft.com/office/drawing/2014/main" id="{E29A8B36-1884-27CE-AE4C-B75969E74C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Saad</a:t>
            </a:r>
          </a:p>
        </p:txBody>
      </p:sp>
      <p:sp>
        <p:nvSpPr>
          <p:cNvPr id="1087" name="Text Placeholder 5">
            <a:extLst>
              <a:ext uri="{FF2B5EF4-FFF2-40B4-BE49-F238E27FC236}">
                <a16:creationId xmlns:a16="http://schemas.microsoft.com/office/drawing/2014/main" id="{D6C7A271-18D6-23E3-9855-32EB940C73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97B71CB-3314-3B94-2B1D-D7BC923D48E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93700" y="6627813"/>
            <a:ext cx="255588" cy="207962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  <a:defRPr/>
            </a:pPr>
            <a:fld id="{20549947-ECEE-CD4E-8E00-25DB9EFCD1C0}" type="slidenum">
              <a:rPr lang="de-DE" kern="1200" baseline="0">
                <a:latin typeface="Arial"/>
                <a:ea typeface="+mn-ea"/>
                <a:cs typeface="+mn-cs"/>
              </a:rPr>
              <a:pPr>
                <a:spcAft>
                  <a:spcPts val="600"/>
                </a:spcAft>
                <a:defRPr/>
              </a:pPr>
              <a:t>9</a:t>
            </a:fld>
            <a:endParaRPr lang="de-DE" kern="1200" baseline="0">
              <a:latin typeface="Arial"/>
              <a:ea typeface="+mn-ea"/>
              <a:cs typeface="+mn-cs"/>
            </a:endParaRPr>
          </a:p>
        </p:txBody>
      </p:sp>
      <p:sp>
        <p:nvSpPr>
          <p:cNvPr id="6" name="AutoShape 2" descr="An Introduction to Q-Learning: A Tutorial For Beginners | DataCamp">
            <a:extLst>
              <a:ext uri="{FF2B5EF4-FFF2-40B4-BE49-F238E27FC236}">
                <a16:creationId xmlns:a16="http://schemas.microsoft.com/office/drawing/2014/main" id="{31483DAD-49F2-5A0C-D53E-431E1F2B7B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AutoShape 4" descr="An Introduction to Q-Learning: A Tutorial For Beginners | DataCamp">
            <a:extLst>
              <a:ext uri="{FF2B5EF4-FFF2-40B4-BE49-F238E27FC236}">
                <a16:creationId xmlns:a16="http://schemas.microsoft.com/office/drawing/2014/main" id="{361BF0EB-73BB-4F06-B683-96E3D64499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AutoShape 6" descr="Q Learning Header">
            <a:extLst>
              <a:ext uri="{FF2B5EF4-FFF2-40B4-BE49-F238E27FC236}">
                <a16:creationId xmlns:a16="http://schemas.microsoft.com/office/drawing/2014/main" id="{3B30CEE3-AECB-5552-03C5-A68D8644DB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834380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I Präsentation Template I_16_9 [Schreibgeschützt]" id="{6E1FC12C-E241-4EA9-B509-58D9ECC47C6E}" vid="{8A1B42C8-6EEC-445B-A900-F154598C64A4}"/>
    </a:ext>
  </a:extLst>
</a:theme>
</file>

<file path=ppt/theme/theme2.xml><?xml version="1.0" encoding="utf-8"?>
<a:theme xmlns:a="http://schemas.openxmlformats.org/drawingml/2006/main" name="1_Bildschirm">
  <a:themeElements>
    <a:clrScheme name="THI Farbschema">
      <a:dk1>
        <a:srgbClr val="005A9B"/>
      </a:dk1>
      <a:lt1>
        <a:sysClr val="window" lastClr="FFFFFF"/>
      </a:lt1>
      <a:dk2>
        <a:srgbClr val="000000"/>
      </a:dk2>
      <a:lt2>
        <a:srgbClr val="FFFFFF"/>
      </a:lt2>
      <a:accent1>
        <a:srgbClr val="005A9B"/>
      </a:accent1>
      <a:accent2>
        <a:srgbClr val="007382"/>
      </a:accent2>
      <a:accent3>
        <a:srgbClr val="009BCD"/>
      </a:accent3>
      <a:accent4>
        <a:srgbClr val="96BE00"/>
      </a:accent4>
      <a:accent5>
        <a:srgbClr val="009664"/>
      </a:accent5>
      <a:accent6>
        <a:srgbClr val="E6320F"/>
      </a:accent6>
      <a:hlink>
        <a:srgbClr val="005A9B"/>
      </a:hlink>
      <a:folHlink>
        <a:srgbClr val="009BCD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I Präsentation Template I_16_9 [Schreibgeschützt]" id="{6E1FC12C-E241-4EA9-B509-58D9ECC47C6E}" vid="{64CF7779-663E-47E0-BCB9-5091361682A2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77500D95D1B5C4CBF47040995AAFDBE" ma:contentTypeVersion="3" ma:contentTypeDescription="Ein neues Dokument erstellen." ma:contentTypeScope="" ma:versionID="2acb4ecf5e426720d7c621158a3915a4">
  <xsd:schema xmlns:xsd="http://www.w3.org/2001/XMLSchema" xmlns:xs="http://www.w3.org/2001/XMLSchema" xmlns:p="http://schemas.microsoft.com/office/2006/metadata/properties" xmlns:ns3="2109f98e-8614-498c-a63d-38e501289995" targetNamespace="http://schemas.microsoft.com/office/2006/metadata/properties" ma:root="true" ma:fieldsID="b381ebf35218016933706ac939dec511" ns3:_="">
    <xsd:import namespace="2109f98e-8614-498c-a63d-38e50128999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09f98e-8614-498c-a63d-38e5012899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5E5B8EB-9A9E-44D4-9E26-13FB491FC4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109f98e-8614-498c-a63d-38e5012899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B5802FD-0FE5-40B9-964E-26CF6C896D54}">
  <ds:schemaRefs>
    <ds:schemaRef ds:uri="http://purl.org/dc/terms/"/>
    <ds:schemaRef ds:uri="http://purl.org/dc/elements/1.1/"/>
    <ds:schemaRef ds:uri="2109f98e-8614-498c-a63d-38e501289995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CE7C72F-ED79-494F-A7ED-1F0FF5B91FF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28bcace8-4ce7-4949-868f-170f67122379}" enabled="0" method="" siteId="{28bcace8-4ce7-4949-868f-170f67122379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THI Präsentation Template I_16_9</Template>
  <TotalTime>0</TotalTime>
  <Words>273</Words>
  <Application>Microsoft Office PowerPoint</Application>
  <PresentationFormat>Breitbild</PresentationFormat>
  <Paragraphs>103</Paragraphs>
  <Slides>12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12</vt:i4>
      </vt:variant>
    </vt:vector>
  </HeadingPairs>
  <TitlesOfParts>
    <vt:vector size="17" baseType="lpstr">
      <vt:lpstr>ＭＳ Ｐゴシック</vt:lpstr>
      <vt:lpstr>Arial</vt:lpstr>
      <vt:lpstr>Calibri</vt:lpstr>
      <vt:lpstr>2_Office</vt:lpstr>
      <vt:lpstr>1_Bildschirm</vt:lpstr>
      <vt:lpstr>PowerPoint-Präsentation</vt:lpstr>
      <vt:lpstr>Pygame &amp; Algorithmen</vt:lpstr>
      <vt:lpstr>Erste Schritte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 &amp; Auswertung</vt:lpstr>
      <vt:lpstr>Auswertung</vt:lpstr>
      <vt:lpstr>Danke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julienne eder</dc:creator>
  <cp:lastModifiedBy>Saad Awan</cp:lastModifiedBy>
  <cp:revision>33</cp:revision>
  <cp:lastPrinted>2024-03-26T10:57:32Z</cp:lastPrinted>
  <dcterms:created xsi:type="dcterms:W3CDTF">2024-03-25T19:58:08Z</dcterms:created>
  <dcterms:modified xsi:type="dcterms:W3CDTF">2024-12-20T14:42:23Z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0x010100777500D95D1B5C4CBF47040995AAFDBE</vt:lpwstr>
  </property>
  <property fmtid="{D5CDD505-2E9C-101B-9397-08002B2CF9AE}" pid="3" name="_dlc_DocIdItemGuid">
    <vt:lpwstr>01d87115-5e35-40f8-a10e-6019eecf87d0</vt:lpwstr>
  </property>
</Properties>
</file>